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3"/>
  </p:sldMasterIdLst>
  <p:notesMasterIdLst>
    <p:notesMasterId r:id="rId36"/>
  </p:notesMasterIdLst>
  <p:sldIdLst>
    <p:sldId id="256" r:id="rId4"/>
    <p:sldId id="262" r:id="rId5"/>
    <p:sldId id="274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29" r:id="rId22"/>
    <p:sldId id="319" r:id="rId23"/>
    <p:sldId id="330" r:id="rId24"/>
    <p:sldId id="320" r:id="rId25"/>
    <p:sldId id="321" r:id="rId26"/>
    <p:sldId id="326" r:id="rId27"/>
    <p:sldId id="322" r:id="rId28"/>
    <p:sldId id="327" r:id="rId29"/>
    <p:sldId id="323" r:id="rId30"/>
    <p:sldId id="328" r:id="rId31"/>
    <p:sldId id="324" r:id="rId32"/>
    <p:sldId id="325" r:id="rId33"/>
    <p:sldId id="331" r:id="rId34"/>
    <p:sldId id="303" r:id="rId35"/>
  </p:sldIdLst>
  <p:sldSz cx="12192000" cy="6858000"/>
  <p:notesSz cx="6858000" cy="9144000"/>
  <p:embeddedFontLst>
    <p:embeddedFont>
      <p:font typeface="Josefin Sans" pitchFamily="2" charset="0"/>
      <p:regular r:id="rId37"/>
      <p:bold r:id="rId38"/>
      <p:italic r:id="rId39"/>
      <p:boldItalic r:id="rId40"/>
    </p:embeddedFont>
    <p:embeddedFont>
      <p:font typeface="Work Sans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ndon Javier Carvajal Jaramillo" initials="BC" lastIdx="4" clrIdx="0">
    <p:extLst>
      <p:ext uri="{19B8F6BF-5375-455C-9EA6-DF929625EA0E}">
        <p15:presenceInfo xmlns:p15="http://schemas.microsoft.com/office/powerpoint/2012/main" userId="S::brandon_jcarvajal@soy.sena.edu.co::604acfb0-98d9-4c1a-affc-9038670553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B997F-D970-4538-827F-44881003C946}">
  <a:tblStyle styleId="{3AFB997F-D970-4538-827F-44881003C9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0B9C56-292F-4C65-8D77-853A2DD46D9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BF1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BF1E8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18T19:36:34.625" idx="4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091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s objetos">
  <p:cSld name="1_Dos objeto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../Downloads/CRUD_DATABASE_sql1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970961" y="2149311"/>
            <a:ext cx="6525273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6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ECONOMARK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79731A-8DBD-3455-D697-F6ECC2880261}"/>
              </a:ext>
            </a:extLst>
          </p:cNvPr>
          <p:cNvSpPr txBox="1"/>
          <p:nvPr/>
        </p:nvSpPr>
        <p:spPr>
          <a:xfrm>
            <a:off x="1042556" y="3429000"/>
            <a:ext cx="60944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Jefferson Andrés Contreras</a:t>
            </a:r>
          </a:p>
          <a:p>
            <a:endParaRPr lang="es-C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Brandon Carvajal Jaramillo</a:t>
            </a:r>
          </a:p>
          <a:p>
            <a:endParaRPr lang="es-C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Julián Castellanos Dulcey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498862"/>
          </a:xfrm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Construcción de la base de datos con sentencias (SQL) existencia de datos de prueba insertados,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joins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, consultas y subconsultas.</a:t>
            </a:r>
            <a:endParaRPr lang="es-CO" sz="3600" b="1" dirty="0">
              <a:latin typeface="Work Sans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29" y="1734532"/>
            <a:ext cx="3601039" cy="4887798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SELECT * FROM </a:t>
            </a:r>
            <a:r>
              <a:rPr lang="en-US" sz="3200" dirty="0" err="1"/>
              <a:t>Productos</a:t>
            </a:r>
            <a:endParaRPr lang="en-US" sz="3200" dirty="0"/>
          </a:p>
          <a:p>
            <a:r>
              <a:rPr lang="en-US" sz="3200" dirty="0"/>
              <a:t>WHERE stock &lt; 10;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225A8F-22D5-9680-EA71-4E028CA1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064" y="2319402"/>
            <a:ext cx="7643522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07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300899"/>
          </a:xfrm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Construcción de la base de datos con sentencias (SQL) existencia de datos de prueba insertados,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joins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, consultas y subconsultas.</a:t>
            </a:r>
            <a:endParaRPr lang="es-CO" sz="3600" b="1" dirty="0">
              <a:latin typeface="Work Sans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29" y="1734532"/>
            <a:ext cx="3601039" cy="4887798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SELECT </a:t>
            </a:r>
            <a:r>
              <a:rPr lang="en-US" sz="3200" dirty="0" err="1"/>
              <a:t>p.nombre</a:t>
            </a:r>
            <a:r>
              <a:rPr lang="en-US" sz="3200" dirty="0"/>
              <a:t>, </a:t>
            </a:r>
            <a:r>
              <a:rPr lang="en-US" sz="3200" dirty="0" err="1"/>
              <a:t>v.cantidad</a:t>
            </a:r>
            <a:r>
              <a:rPr lang="en-US" sz="3200" dirty="0"/>
              <a:t>, </a:t>
            </a:r>
            <a:r>
              <a:rPr lang="en-US" sz="3200" dirty="0" err="1"/>
              <a:t>v.fecha</a:t>
            </a:r>
            <a:endParaRPr lang="en-US" sz="3200" dirty="0"/>
          </a:p>
          <a:p>
            <a:r>
              <a:rPr lang="en-US" sz="3200" dirty="0"/>
              <a:t>FROM </a:t>
            </a:r>
            <a:r>
              <a:rPr lang="en-US" sz="3200" dirty="0" err="1"/>
              <a:t>Productos</a:t>
            </a:r>
            <a:r>
              <a:rPr lang="en-US" sz="3200" dirty="0"/>
              <a:t> p</a:t>
            </a:r>
          </a:p>
          <a:p>
            <a:r>
              <a:rPr lang="en-US" sz="3200" dirty="0"/>
              <a:t>JOIN Ventas v ON p.id = </a:t>
            </a:r>
            <a:r>
              <a:rPr lang="en-US" sz="3200" dirty="0" err="1"/>
              <a:t>v.producto_id</a:t>
            </a:r>
            <a:r>
              <a:rPr lang="en-US" sz="3200" dirty="0"/>
              <a:t>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50266E-7BA8-6C11-721C-7588325AD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198" y="2053471"/>
            <a:ext cx="771210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385740"/>
          </a:xfrm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Construcción de la base de datos con sentencias (SQL) existencia de datos de prueba insertados,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joins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, consultas y subconsultas.</a:t>
            </a:r>
            <a:endParaRPr lang="es-CO" sz="3600" b="1" dirty="0">
              <a:latin typeface="Work Sans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29" y="1734532"/>
            <a:ext cx="3601039" cy="4887798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SELECT * FROM </a:t>
            </a:r>
            <a:r>
              <a:rPr lang="en-US" sz="3200" dirty="0" err="1"/>
              <a:t>Productos</a:t>
            </a:r>
            <a:endParaRPr lang="en-US" sz="3200" dirty="0"/>
          </a:p>
          <a:p>
            <a:r>
              <a:rPr lang="en-US" sz="3200" dirty="0"/>
              <a:t>WHERE </a:t>
            </a:r>
            <a:r>
              <a:rPr lang="en-US" sz="3200" dirty="0" err="1"/>
              <a:t>precio</a:t>
            </a:r>
            <a:r>
              <a:rPr lang="en-US" sz="3200" dirty="0"/>
              <a:t> = (SELECT MAX(</a:t>
            </a:r>
            <a:r>
              <a:rPr lang="en-US" sz="3200" dirty="0" err="1"/>
              <a:t>precio</a:t>
            </a:r>
            <a:r>
              <a:rPr lang="en-US" sz="3200" dirty="0"/>
              <a:t>) FROM </a:t>
            </a:r>
            <a:r>
              <a:rPr lang="en-US" sz="3200" dirty="0" err="1"/>
              <a:t>Productos</a:t>
            </a:r>
            <a:r>
              <a:rPr lang="en-US" sz="3200" dirty="0"/>
              <a:t>);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05C2BB-4EF6-3732-E6C4-23655B1B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89" y="2520937"/>
            <a:ext cx="7674005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8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357460"/>
          </a:xfrm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Construcción de la base de datos con sentencias (SQL) existencia de datos de prueba insertados,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joins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, consultas y subconsultas.</a:t>
            </a:r>
            <a:endParaRPr lang="es-CO" sz="3600" b="1" dirty="0">
              <a:latin typeface="Work Sans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29" y="1734532"/>
            <a:ext cx="3601039" cy="4887798"/>
          </a:xfrm>
        </p:spPr>
        <p:txBody>
          <a:bodyPr>
            <a:normAutofit fontScale="92500" lnSpcReduction="10000"/>
          </a:bodyPr>
          <a:lstStyle/>
          <a:p>
            <a:endParaRPr lang="en-US" sz="3200" dirty="0"/>
          </a:p>
          <a:p>
            <a:r>
              <a:rPr lang="en-US" sz="3200" dirty="0"/>
              <a:t>CREATE TABLE </a:t>
            </a:r>
            <a:r>
              <a:rPr lang="en-US" sz="3200" dirty="0" err="1"/>
              <a:t>Usuarios</a:t>
            </a:r>
            <a:r>
              <a:rPr lang="en-US" sz="3200" dirty="0"/>
              <a:t> (</a:t>
            </a:r>
          </a:p>
          <a:p>
            <a:r>
              <a:rPr lang="en-US" sz="3200" dirty="0"/>
              <a:t>    id INT AUTO_INCREMENT PRIMARY KEY,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nombre</a:t>
            </a:r>
            <a:r>
              <a:rPr lang="en-US" sz="3200" dirty="0"/>
              <a:t> VARCHAR(100),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contrasena</a:t>
            </a:r>
            <a:r>
              <a:rPr lang="en-US" sz="3200" dirty="0"/>
              <a:t> VARCHAR(32)</a:t>
            </a:r>
          </a:p>
          <a:p>
            <a:r>
              <a:rPr lang="en-US" sz="3200" dirty="0"/>
              <a:t>);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1DE5E0-A4FD-DB71-248A-4C2A8FFD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07" y="2454300"/>
            <a:ext cx="7818798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5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496506"/>
          </a:xfrm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Construcción de la base de datos con sentencias (SQL) existencia de datos de prueba insertados,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joins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, consultas y subconsultas.</a:t>
            </a:r>
            <a:endParaRPr lang="es-CO" sz="3600" b="1" dirty="0">
              <a:latin typeface="Work Sans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29" y="1734532"/>
            <a:ext cx="3601039" cy="4887798"/>
          </a:xfrm>
        </p:spPr>
        <p:txBody>
          <a:bodyPr>
            <a:normAutofit fontScale="62500" lnSpcReduction="20000"/>
          </a:bodyPr>
          <a:lstStyle/>
          <a:p>
            <a:endParaRPr lang="en-US" sz="3200" dirty="0"/>
          </a:p>
          <a:p>
            <a:r>
              <a:rPr lang="en-US" sz="3200" dirty="0"/>
              <a:t>INSERT INTO </a:t>
            </a:r>
            <a:r>
              <a:rPr lang="en-US" sz="3200" dirty="0" err="1"/>
              <a:t>Usuarios</a:t>
            </a:r>
            <a:r>
              <a:rPr lang="en-US" sz="3200" dirty="0"/>
              <a:t> (</a:t>
            </a:r>
            <a:r>
              <a:rPr lang="en-US" sz="3200" dirty="0" err="1"/>
              <a:t>nombre</a:t>
            </a:r>
            <a:r>
              <a:rPr lang="en-US" sz="3200" dirty="0"/>
              <a:t>, </a:t>
            </a:r>
            <a:r>
              <a:rPr lang="en-US" sz="3200" dirty="0" err="1"/>
              <a:t>contrasena</a:t>
            </a:r>
            <a:r>
              <a:rPr lang="en-US" sz="3200" dirty="0"/>
              <a:t>)</a:t>
            </a:r>
          </a:p>
          <a:p>
            <a:r>
              <a:rPr lang="en-US" sz="3200" dirty="0"/>
              <a:t>VALUES ('Jefferson Contreras', MD5('123'));</a:t>
            </a:r>
          </a:p>
          <a:p>
            <a:endParaRPr lang="en-US" sz="3200" dirty="0"/>
          </a:p>
          <a:p>
            <a:r>
              <a:rPr lang="en-US" sz="3200" dirty="0"/>
              <a:t>INSERT INTO </a:t>
            </a:r>
            <a:r>
              <a:rPr lang="en-US" sz="3200" dirty="0" err="1"/>
              <a:t>Usuarios</a:t>
            </a:r>
            <a:r>
              <a:rPr lang="en-US" sz="3200" dirty="0"/>
              <a:t> (</a:t>
            </a:r>
            <a:r>
              <a:rPr lang="en-US" sz="3200" dirty="0" err="1"/>
              <a:t>nombre</a:t>
            </a:r>
            <a:r>
              <a:rPr lang="en-US" sz="3200" dirty="0"/>
              <a:t>, </a:t>
            </a:r>
            <a:r>
              <a:rPr lang="en-US" sz="3200" dirty="0" err="1"/>
              <a:t>contrasena</a:t>
            </a:r>
            <a:r>
              <a:rPr lang="en-US" sz="3200" dirty="0"/>
              <a:t>)</a:t>
            </a:r>
          </a:p>
          <a:p>
            <a:r>
              <a:rPr lang="en-US" sz="3200" dirty="0"/>
              <a:t>VALUES ('Julian Castellanos', MD5('1234'));</a:t>
            </a:r>
          </a:p>
          <a:p>
            <a:endParaRPr lang="en-US" sz="3200" dirty="0"/>
          </a:p>
          <a:p>
            <a:r>
              <a:rPr lang="en-US" sz="3200" dirty="0"/>
              <a:t>INSERT INTO </a:t>
            </a:r>
            <a:r>
              <a:rPr lang="en-US" sz="3200" dirty="0" err="1"/>
              <a:t>Usuarios</a:t>
            </a:r>
            <a:r>
              <a:rPr lang="en-US" sz="3200" dirty="0"/>
              <a:t> (</a:t>
            </a:r>
            <a:r>
              <a:rPr lang="en-US" sz="3200" dirty="0" err="1"/>
              <a:t>nombre</a:t>
            </a:r>
            <a:r>
              <a:rPr lang="en-US" sz="3200" dirty="0"/>
              <a:t>, </a:t>
            </a:r>
            <a:r>
              <a:rPr lang="en-US" sz="3200" dirty="0" err="1"/>
              <a:t>contrasena</a:t>
            </a:r>
            <a:r>
              <a:rPr lang="en-US" sz="3200" dirty="0"/>
              <a:t>)</a:t>
            </a:r>
          </a:p>
          <a:p>
            <a:r>
              <a:rPr lang="en-US" sz="3200" dirty="0"/>
              <a:t>VALUES ('Brandon Carvajal', MD5('12345'));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27DCA5-51A6-C5DC-ECD6-99E22EA9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97" y="2080143"/>
            <a:ext cx="7780694" cy="13488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B85FA4A-1250-3124-4363-DD5BD533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093" y="3622035"/>
            <a:ext cx="7856901" cy="13107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EF2BC1B-838F-70B9-17C7-AFE275E58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472" y="5125824"/>
            <a:ext cx="7864522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26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385740"/>
          </a:xfrm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Construcción de la base de datos con sentencias (SQL) existencia de datos de prueba insertados,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joins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, consultas y subconsultas.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29" y="1734532"/>
            <a:ext cx="3601039" cy="4887798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SELECT * FROM </a:t>
            </a:r>
            <a:r>
              <a:rPr lang="en-US" sz="3200" dirty="0" err="1"/>
              <a:t>usuarios</a:t>
            </a:r>
            <a:r>
              <a:rPr lang="en-US" sz="3200" dirty="0"/>
              <a:t>;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9D8D8C-B97E-4975-3556-5D630C919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868" y="1885816"/>
            <a:ext cx="7734970" cy="308636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FA6F079-4607-CD93-A831-7A8C854393EC}"/>
              </a:ext>
            </a:extLst>
          </p:cNvPr>
          <p:cNvSpPr txBox="1"/>
          <p:nvPr/>
        </p:nvSpPr>
        <p:spPr>
          <a:xfrm>
            <a:off x="702574" y="5813279"/>
            <a:ext cx="10784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hlinkClick r:id="rId3" action="ppaction://hlinkfile"/>
              </a:rPr>
              <a:t>Link 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37030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159497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FrontEnd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React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para el componente de inicio de sesión (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login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730" y="1395167"/>
            <a:ext cx="10793690" cy="5227163"/>
          </a:xfrm>
        </p:spPr>
        <p:txBody>
          <a:bodyPr>
            <a:normAutofit/>
          </a:bodyPr>
          <a:lstStyle/>
          <a:p>
            <a:r>
              <a:rPr lang="es-CO" sz="2400" dirty="0"/>
              <a:t>Importaciones y estados del componente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C907E5C-BB69-A08A-CCCE-143F330D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14" y="2121835"/>
            <a:ext cx="7621719" cy="404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51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48" y="235670"/>
            <a:ext cx="10548593" cy="1159497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FrontEnd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React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para el componente de inicio de sesión (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login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048" y="1517715"/>
            <a:ext cx="10463752" cy="612743"/>
          </a:xfrm>
        </p:spPr>
        <p:txBody>
          <a:bodyPr>
            <a:normAutofit/>
          </a:bodyPr>
          <a:lstStyle/>
          <a:p>
            <a:r>
              <a:rPr lang="es-CO" sz="2400" dirty="0"/>
              <a:t>Manejo de credenciales desde un archivo JSON local para verificaciones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7243E8-AA97-3063-3D8F-43971130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13" y="2377289"/>
            <a:ext cx="9235288" cy="346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68" y="235670"/>
            <a:ext cx="10576873" cy="1159497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FrontEnd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React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para el componente de inicio de sesión (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login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72" y="1517715"/>
            <a:ext cx="9690753" cy="612743"/>
          </a:xfrm>
        </p:spPr>
        <p:txBody>
          <a:bodyPr>
            <a:normAutofit fontScale="85000" lnSpcReduction="10000"/>
          </a:bodyPr>
          <a:lstStyle/>
          <a:p>
            <a:r>
              <a:rPr lang="es-CO" sz="2400" dirty="0"/>
              <a:t>Funciones de gestión del envió del formulario cuando el usuario intenta iniciar sesión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8FCE8EB-2DB9-8272-B9E0-FF7DF675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158" y="2322118"/>
            <a:ext cx="5747322" cy="43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9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68" y="235670"/>
            <a:ext cx="10576873" cy="1159497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FrontEnd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React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para el componente de inicio de sesión (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login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670" y="1517715"/>
            <a:ext cx="10887959" cy="1225485"/>
          </a:xfrm>
        </p:spPr>
        <p:txBody>
          <a:bodyPr>
            <a:noAutofit/>
          </a:bodyPr>
          <a:lstStyle/>
          <a:p>
            <a:r>
              <a:rPr lang="es-CO" sz="2400" dirty="0"/>
              <a:t>   El formulario cuenta con campos para digitar el nombre de usuario y la contraseña. Estos campos están vinculados con los estados de </a:t>
            </a:r>
            <a:r>
              <a:rPr lang="es-CO" sz="2400" dirty="0" err="1"/>
              <a:t>username</a:t>
            </a:r>
            <a:r>
              <a:rPr lang="es-CO" sz="2400" dirty="0"/>
              <a:t> y </a:t>
            </a:r>
            <a:r>
              <a:rPr lang="es-CO" sz="2400" dirty="0" err="1"/>
              <a:t>password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DFB83A-F327-F4C9-CC3C-C88031FE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10" y="3000357"/>
            <a:ext cx="6972412" cy="35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6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1232064" y="810192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733" b="1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CONTENIDO</a:t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1373075" y="1483546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67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TABLA DE</a:t>
            </a:r>
            <a:endParaRPr/>
          </a:p>
        </p:txBody>
      </p:sp>
      <p:cxnSp>
        <p:nvCxnSpPr>
          <p:cNvPr id="144" name="Google Shape;144;p24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45" name="Google Shape;145;p24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46" name="Google Shape;146;p2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" name="Google Shape;147;p2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" name="Google Shape;148;p2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1" name="Google Shape;151;p2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2" name="Google Shape;152;p2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3" name="Google Shape;153;p2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4" name="Google Shape;154;p2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5" name="Google Shape;155;p2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56" name="Google Shape;156;p24"/>
          <p:cNvSpPr/>
          <p:nvPr/>
        </p:nvSpPr>
        <p:spPr>
          <a:xfrm>
            <a:off x="2661078" y="2665310"/>
            <a:ext cx="3311512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MX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General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4701" y="246424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9" name="Google Shape;159;p24"/>
          <p:cNvSpPr/>
          <p:nvPr/>
        </p:nvSpPr>
        <p:spPr>
          <a:xfrm>
            <a:off x="1737287" y="2408096"/>
            <a:ext cx="923791" cy="895610"/>
          </a:xfrm>
          <a:prstGeom prst="rect">
            <a:avLst/>
          </a:prstGeom>
          <a:noFill/>
          <a:ln w="1905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1848647" y="2505390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4701" y="3590449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2" name="Google Shape;162;p24"/>
          <p:cNvSpPr/>
          <p:nvPr/>
        </p:nvSpPr>
        <p:spPr>
          <a:xfrm>
            <a:off x="1731735" y="3534298"/>
            <a:ext cx="929343" cy="895610"/>
          </a:xfrm>
          <a:prstGeom prst="rect">
            <a:avLst/>
          </a:prstGeom>
          <a:noFill/>
          <a:ln w="19050" cap="flat" cmpd="sng">
            <a:solidFill>
              <a:srgbClr val="F7F5B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1848647" y="3631592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dirty="0"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4701" y="4716651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5" name="Google Shape;165;p24"/>
          <p:cNvSpPr/>
          <p:nvPr/>
        </p:nvSpPr>
        <p:spPr>
          <a:xfrm>
            <a:off x="1726183" y="4660500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1848647" y="4757794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/>
          </a:p>
        </p:txBody>
      </p:sp>
      <p:pic>
        <p:nvPicPr>
          <p:cNvPr id="167" name="Google Shape;167;p24" descr="Logotip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2672183" y="3803759"/>
            <a:ext cx="3219569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00" b="0" dirty="0">
                <a:solidFill>
                  <a:srgbClr val="3F3F3F"/>
                </a:solidFill>
                <a:latin typeface="Times New Roman" panose="02020603050405020304" pitchFamily="18" charset="0"/>
                <a:ea typeface="Work Sans"/>
                <a:cs typeface="Times New Roman" panose="02020603050405020304" pitchFamily="18" charset="0"/>
                <a:sym typeface="Work Sans"/>
              </a:rPr>
              <a:t>Objetivos Específicos del sistema </a:t>
            </a:r>
            <a:endParaRPr lang="es-CO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2652760" y="4916128"/>
            <a:ext cx="2662584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Construcción de la base de datos con SQL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6825" y="244841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1" name="Google Shape;171;p24"/>
          <p:cNvSpPr/>
          <p:nvPr/>
        </p:nvSpPr>
        <p:spPr>
          <a:xfrm>
            <a:off x="6219411" y="2392263"/>
            <a:ext cx="923791" cy="895610"/>
          </a:xfrm>
          <a:prstGeom prst="rect">
            <a:avLst/>
          </a:prstGeom>
          <a:noFill/>
          <a:ln w="19050" cap="flat" cmpd="sng">
            <a:solidFill>
              <a:srgbClr val="FFCE4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6330770" y="2489557"/>
            <a:ext cx="745019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04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86825" y="3574616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4" name="Google Shape;174;p24"/>
          <p:cNvSpPr/>
          <p:nvPr/>
        </p:nvSpPr>
        <p:spPr>
          <a:xfrm>
            <a:off x="6213859" y="3518465"/>
            <a:ext cx="929343" cy="895610"/>
          </a:xfrm>
          <a:prstGeom prst="rect">
            <a:avLst/>
          </a:prstGeom>
          <a:noFill/>
          <a:ln w="19050" cap="flat" cmpd="sng">
            <a:solidFill>
              <a:srgbClr val="CB77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6330771" y="3615759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05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6825" y="4700818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7" name="Google Shape;177;p24"/>
          <p:cNvSpPr/>
          <p:nvPr/>
        </p:nvSpPr>
        <p:spPr>
          <a:xfrm>
            <a:off x="6208307" y="4644667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6330771" y="4741961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06</a:t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7149475" y="2672326"/>
            <a:ext cx="2650755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MX" sz="1800" b="0" dirty="0" err="1">
                <a:solidFill>
                  <a:srgbClr val="3F3F3F"/>
                </a:solidFill>
                <a:latin typeface="Times New Roman" panose="02020603050405020304" pitchFamily="18" charset="0"/>
                <a:ea typeface="Work Sans"/>
                <a:cs typeface="Times New Roman" panose="02020603050405020304" pitchFamily="18" charset="0"/>
                <a:sym typeface="Work Sans"/>
              </a:rPr>
              <a:t>FrontEnd</a:t>
            </a:r>
            <a:r>
              <a:rPr lang="es-MX" sz="1800" b="0" dirty="0">
                <a:solidFill>
                  <a:srgbClr val="3F3F3F"/>
                </a:solidFill>
                <a:latin typeface="Times New Roman" panose="02020603050405020304" pitchFamily="18" charset="0"/>
                <a:ea typeface="Work Sans"/>
                <a:cs typeface="Times New Roman" panose="02020603050405020304" pitchFamily="18" charset="0"/>
                <a:sym typeface="Work Sans"/>
              </a:rPr>
              <a:t> en </a:t>
            </a:r>
            <a:r>
              <a:rPr lang="es-MX" sz="1800" b="0" dirty="0" err="1">
                <a:solidFill>
                  <a:srgbClr val="3F3F3F"/>
                </a:solidFill>
                <a:latin typeface="Times New Roman" panose="02020603050405020304" pitchFamily="18" charset="0"/>
                <a:ea typeface="Work Sans"/>
                <a:cs typeface="Times New Roman" panose="02020603050405020304" pitchFamily="18" charset="0"/>
                <a:sym typeface="Work Sans"/>
              </a:rPr>
              <a:t>React</a:t>
            </a:r>
            <a:r>
              <a:rPr lang="es-MX" sz="1800" b="0" dirty="0">
                <a:solidFill>
                  <a:srgbClr val="3F3F3F"/>
                </a:solidFill>
                <a:latin typeface="Times New Roman" panose="02020603050405020304" pitchFamily="18" charset="0"/>
                <a:ea typeface="Work Sans"/>
                <a:cs typeface="Times New Roman" panose="02020603050405020304" pitchFamily="18" charset="0"/>
                <a:sym typeface="Work Sans"/>
              </a:rPr>
              <a:t> para el componente de inicio de sesión</a:t>
            </a:r>
            <a:endParaRPr lang="es-CO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7160581" y="3810775"/>
            <a:ext cx="2650755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MX" sz="1800" b="0" dirty="0" err="1">
                <a:solidFill>
                  <a:srgbClr val="3F3F3F"/>
                </a:solidFill>
                <a:latin typeface="Times New Roman" panose="02020603050405020304" pitchFamily="18" charset="0"/>
                <a:ea typeface="Work Sans"/>
                <a:cs typeface="Times New Roman" panose="02020603050405020304" pitchFamily="18" charset="0"/>
                <a:sym typeface="Work Sans"/>
              </a:rPr>
              <a:t>Backend</a:t>
            </a:r>
            <a:r>
              <a:rPr lang="es-MX" sz="1800" b="0" dirty="0">
                <a:solidFill>
                  <a:srgbClr val="3F3F3F"/>
                </a:solidFill>
                <a:latin typeface="Times New Roman" panose="02020603050405020304" pitchFamily="18" charset="0"/>
                <a:ea typeface="Work Sans"/>
                <a:cs typeface="Times New Roman" panose="02020603050405020304" pitchFamily="18" charset="0"/>
                <a:sym typeface="Work Sans"/>
              </a:rPr>
              <a:t> en PHP con operaciones CRUD</a:t>
            </a:r>
            <a:endParaRPr lang="es-CO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7141157" y="4923144"/>
            <a:ext cx="2650755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MX" sz="1800" b="0" dirty="0">
                <a:solidFill>
                  <a:srgbClr val="3F3F3F"/>
                </a:solidFill>
                <a:latin typeface="Times New Roman" panose="02020603050405020304" pitchFamily="18" charset="0"/>
                <a:ea typeface="Work Sans"/>
                <a:cs typeface="Times New Roman" panose="02020603050405020304" pitchFamily="18" charset="0"/>
                <a:sym typeface="Work Sans"/>
              </a:rPr>
              <a:t>Sistema control de versiones GitHub </a:t>
            </a:r>
            <a:endParaRPr lang="es-CO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159497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FrontEnd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React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para el componente de inicio de sesión (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login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768" y="1282045"/>
            <a:ext cx="3817856" cy="612743"/>
          </a:xfrm>
        </p:spPr>
        <p:txBody>
          <a:bodyPr>
            <a:normAutofit/>
          </a:bodyPr>
          <a:lstStyle/>
          <a:p>
            <a:r>
              <a:rPr lang="es-CO" sz="2400" dirty="0" err="1"/>
              <a:t>Login</a:t>
            </a:r>
            <a:r>
              <a:rPr lang="es-CO" sz="2400" dirty="0"/>
              <a:t>-Home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2E9E9C-F86D-B7C8-E125-58C34EBB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01" y="1894788"/>
            <a:ext cx="9807790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6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159497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FrontEnd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React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para el componente de inicio de sesión (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login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768" y="1282045"/>
            <a:ext cx="3817856" cy="612743"/>
          </a:xfrm>
        </p:spPr>
        <p:txBody>
          <a:bodyPr>
            <a:normAutofit/>
          </a:bodyPr>
          <a:lstStyle/>
          <a:p>
            <a:r>
              <a:rPr lang="es-CO" sz="2400" dirty="0"/>
              <a:t>Aplicativo </a:t>
            </a:r>
            <a:r>
              <a:rPr lang="es-CO" sz="2400" dirty="0" err="1"/>
              <a:t>Login</a:t>
            </a:r>
            <a:r>
              <a:rPr lang="es-CO" sz="2400" dirty="0"/>
              <a:t>-Home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2741D5-8F79-FC35-CC6D-EA38FAAD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33" y="1894788"/>
            <a:ext cx="444284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24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876693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Backend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PHP con operaciones CRUD.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768" y="1395167"/>
            <a:ext cx="10774836" cy="5227163"/>
          </a:xfrm>
        </p:spPr>
        <p:txBody>
          <a:bodyPr>
            <a:normAutofit/>
          </a:bodyPr>
          <a:lstStyle/>
          <a:p>
            <a:r>
              <a:rPr lang="es-CO" sz="2400" dirty="0"/>
              <a:t>Operaciones CRUD</a:t>
            </a:r>
          </a:p>
          <a:p>
            <a:r>
              <a:rPr lang="es-CO" sz="2400" dirty="0"/>
              <a:t>Gestión de todas las interacciones con la base de datos para los productos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0023CFC-5DFA-916A-2A87-AA8D1ED1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56" y="2599440"/>
            <a:ext cx="5211801" cy="6810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E316921-D26F-53A8-9883-A735D03B38DD}"/>
              </a:ext>
            </a:extLst>
          </p:cNvPr>
          <p:cNvSpPr txBox="1"/>
          <p:nvPr/>
        </p:nvSpPr>
        <p:spPr>
          <a:xfrm>
            <a:off x="773800" y="3405435"/>
            <a:ext cx="999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Establecimiento de la conexión con la base de datos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39A057B-BEAC-C7B9-4730-58F376D3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6" y="4314992"/>
            <a:ext cx="9534957" cy="178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23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788483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Backend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PHP con operaciones CRUD.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219" y="1121791"/>
            <a:ext cx="10897385" cy="5500540"/>
          </a:xfrm>
        </p:spPr>
        <p:txBody>
          <a:bodyPr>
            <a:normAutofit/>
          </a:bodyPr>
          <a:lstStyle/>
          <a:p>
            <a:r>
              <a:rPr lang="es-CO" sz="2400" dirty="0"/>
              <a:t>Operaciones CRUD</a:t>
            </a:r>
          </a:p>
          <a:p>
            <a:r>
              <a:rPr lang="es-CO" sz="2400" dirty="0"/>
              <a:t>Recupera productos de la base de datos.</a:t>
            </a:r>
          </a:p>
          <a:p>
            <a:endParaRPr lang="es-CO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316921-D26F-53A8-9883-A735D03B38DD}"/>
              </a:ext>
            </a:extLst>
          </p:cNvPr>
          <p:cNvSpPr txBox="1"/>
          <p:nvPr/>
        </p:nvSpPr>
        <p:spPr>
          <a:xfrm>
            <a:off x="581153" y="4140455"/>
            <a:ext cx="9722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Inserta un nuevo producto a la base de datos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17015B-7CE7-FED3-41A7-BC227629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29" y="2160514"/>
            <a:ext cx="4519052" cy="18823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27DB31-B968-F507-A4F8-B5FD6F5C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9" y="4699758"/>
            <a:ext cx="768162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1"/>
            <a:ext cx="10217853" cy="820132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Backend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PHP con operaciones CRUD.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219" y="1121791"/>
            <a:ext cx="10897385" cy="5500540"/>
          </a:xfrm>
        </p:spPr>
        <p:txBody>
          <a:bodyPr>
            <a:normAutofit/>
          </a:bodyPr>
          <a:lstStyle/>
          <a:p>
            <a:r>
              <a:rPr lang="es-CO" sz="2400" dirty="0"/>
              <a:t>Operaciones CRUD</a:t>
            </a:r>
          </a:p>
          <a:p>
            <a:endParaRPr lang="es-CO" sz="2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316921-D26F-53A8-9883-A735D03B38DD}"/>
              </a:ext>
            </a:extLst>
          </p:cNvPr>
          <p:cNvSpPr txBox="1"/>
          <p:nvPr/>
        </p:nvSpPr>
        <p:spPr>
          <a:xfrm>
            <a:off x="618860" y="1819623"/>
            <a:ext cx="9722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Aplicativo: Inserta un nuevo producto a la base de datos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99E42D-87A8-F2EE-E69E-868E9174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4" y="2553776"/>
            <a:ext cx="11334854" cy="379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3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1"/>
            <a:ext cx="10217853" cy="768284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Backend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PHP con operaciones CRUD.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072" y="1395167"/>
            <a:ext cx="10878532" cy="5227164"/>
          </a:xfrm>
        </p:spPr>
        <p:txBody>
          <a:bodyPr>
            <a:normAutofit/>
          </a:bodyPr>
          <a:lstStyle/>
          <a:p>
            <a:r>
              <a:rPr lang="es-CO" sz="2400" dirty="0"/>
              <a:t>Operaciones CRUD</a:t>
            </a:r>
          </a:p>
          <a:p>
            <a:r>
              <a:rPr lang="es-CO" sz="2400" dirty="0"/>
              <a:t>Actualiza un producto existente</a:t>
            </a:r>
          </a:p>
          <a:p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328E98-8121-0849-CF7C-837D9FBD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3" y="2630079"/>
            <a:ext cx="10967737" cy="36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876693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Backend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PHP con operaciones CRUD.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072" y="1395167"/>
            <a:ext cx="10878532" cy="5227164"/>
          </a:xfrm>
        </p:spPr>
        <p:txBody>
          <a:bodyPr>
            <a:normAutofit/>
          </a:bodyPr>
          <a:lstStyle/>
          <a:p>
            <a:r>
              <a:rPr lang="es-CO" sz="2400" dirty="0"/>
              <a:t>Operaciones CRUD</a:t>
            </a:r>
          </a:p>
          <a:p>
            <a:r>
              <a:rPr lang="es-CO" sz="2400" dirty="0"/>
              <a:t>Actualiza un producto existente</a:t>
            </a:r>
          </a:p>
          <a:p>
            <a:endParaRPr lang="es-CO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FD91CD-478C-E757-B98C-661F5D6F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18" y="2491932"/>
            <a:ext cx="9678239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1"/>
            <a:ext cx="10217853" cy="751296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Backend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PHP con operaciones CRUD.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072" y="1395167"/>
            <a:ext cx="10878532" cy="5227164"/>
          </a:xfrm>
        </p:spPr>
        <p:txBody>
          <a:bodyPr>
            <a:normAutofit/>
          </a:bodyPr>
          <a:lstStyle/>
          <a:p>
            <a:r>
              <a:rPr lang="es-CO" sz="2400" dirty="0"/>
              <a:t>Operaciones CRUD</a:t>
            </a:r>
          </a:p>
          <a:p>
            <a:r>
              <a:rPr lang="es-CO" sz="2400" dirty="0"/>
              <a:t>Elimina un producto de la base de datos</a:t>
            </a:r>
          </a:p>
          <a:p>
            <a:endParaRPr lang="es-CO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A5D66E-B988-80B4-51BC-DE66D815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554664"/>
            <a:ext cx="9614538" cy="365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803641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Backend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PHP con operaciones CRUD.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524" y="1178351"/>
            <a:ext cx="11001080" cy="5443980"/>
          </a:xfrm>
        </p:spPr>
        <p:txBody>
          <a:bodyPr>
            <a:normAutofit/>
          </a:bodyPr>
          <a:lstStyle/>
          <a:p>
            <a:r>
              <a:rPr lang="es-CO" sz="2400" dirty="0"/>
              <a:t>Operaciones CRUD</a:t>
            </a:r>
          </a:p>
          <a:p>
            <a:r>
              <a:rPr lang="es-CO" sz="2400" dirty="0"/>
              <a:t>Elimina un producto de la base de datos</a:t>
            </a:r>
          </a:p>
          <a:p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385C8B-B202-75BA-7A96-FF2CE9DF7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10" y="2324020"/>
            <a:ext cx="7768455" cy="443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3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787139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Backend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PHP con operaciones CRUD.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072" y="1395167"/>
            <a:ext cx="10878532" cy="5227164"/>
          </a:xfrm>
        </p:spPr>
        <p:txBody>
          <a:bodyPr>
            <a:normAutofit/>
          </a:bodyPr>
          <a:lstStyle/>
          <a:p>
            <a:r>
              <a:rPr lang="es-CO" sz="2400" dirty="0"/>
              <a:t>Operaciones CRUD</a:t>
            </a:r>
          </a:p>
          <a:p>
            <a:r>
              <a:rPr lang="es-CO" sz="2400" dirty="0"/>
              <a:t>Valida si ya existe un producto con el mismo nombre, descripción y precio</a:t>
            </a:r>
          </a:p>
          <a:p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345F70-D88E-F297-DE44-D8C2A118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5" y="2554665"/>
            <a:ext cx="9982239" cy="25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8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532" y="0"/>
            <a:ext cx="12243263" cy="2303627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6"/>
          <p:cNvSpPr/>
          <p:nvPr/>
        </p:nvSpPr>
        <p:spPr>
          <a:xfrm>
            <a:off x="0" y="1"/>
            <a:ext cx="12211731" cy="230362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1" name="Google Shape;701;p36"/>
          <p:cNvGrpSpPr/>
          <p:nvPr/>
        </p:nvGrpSpPr>
        <p:grpSpPr>
          <a:xfrm>
            <a:off x="602803" y="823147"/>
            <a:ext cx="266743" cy="528011"/>
            <a:chOff x="141693" y="266421"/>
            <a:chExt cx="287374" cy="396008"/>
          </a:xfrm>
        </p:grpSpPr>
        <p:cxnSp>
          <p:nvCxnSpPr>
            <p:cNvPr id="702" name="Google Shape;702;p3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3" name="Google Shape;703;p3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4" name="Google Shape;704;p3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5" name="Google Shape;705;p3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6" name="Google Shape;706;p3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7" name="Google Shape;707;p3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8" name="Google Shape;708;p3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9" name="Google Shape;709;p3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10" name="Google Shape;710;p3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11" name="Google Shape;711;p3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712" name="Google Shape;712;p36"/>
          <p:cNvSpPr txBox="1"/>
          <p:nvPr/>
        </p:nvSpPr>
        <p:spPr>
          <a:xfrm>
            <a:off x="1098141" y="746961"/>
            <a:ext cx="7171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 dirty="0"/>
          </a:p>
        </p:txBody>
      </p:sp>
      <p:sp>
        <p:nvSpPr>
          <p:cNvPr id="713" name="Google Shape;713;p36"/>
          <p:cNvSpPr txBox="1"/>
          <p:nvPr/>
        </p:nvSpPr>
        <p:spPr>
          <a:xfrm>
            <a:off x="735291" y="2809188"/>
            <a:ext cx="11038787" cy="3297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ork Sans"/>
              <a:buNone/>
            </a:pPr>
            <a:r>
              <a:rPr lang="es-MX" sz="3200" dirty="0"/>
              <a:t>Implementar un sistema de información que apoye a los actores de la tienda para tener mejor calidad en el servicio y precisión respecto a todo los productos del supermercado y estado financiero.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ork Sans"/>
              <a:buNone/>
            </a:pPr>
            <a:r>
              <a:rPr lang="es-MX" sz="3200" dirty="0"/>
              <a:t>Mediante roles en el sistema, controles de fecha de caducidad, productos en existencia, entre otros...</a:t>
            </a:r>
            <a:endParaRPr sz="2400" i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i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16" name="Google Shape;716;p36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904973"/>
          </a:xfrm>
        </p:spPr>
        <p:txBody>
          <a:bodyPr>
            <a:normAutofit/>
          </a:bodyPr>
          <a:lstStyle/>
          <a:p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Backend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 en PHP con operaciones CRUD.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072" y="1395167"/>
            <a:ext cx="10878532" cy="5227164"/>
          </a:xfrm>
        </p:spPr>
        <p:txBody>
          <a:bodyPr>
            <a:normAutofit/>
          </a:bodyPr>
          <a:lstStyle/>
          <a:p>
            <a:r>
              <a:rPr lang="es-CO" sz="2400" dirty="0"/>
              <a:t>Operaciones CRUD</a:t>
            </a:r>
          </a:p>
          <a:p>
            <a:r>
              <a:rPr lang="es-CO" sz="2400" dirty="0"/>
              <a:t>Valida si ya existe un producto con el mismo nombre, descripción y precio</a:t>
            </a:r>
          </a:p>
          <a:p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345F70-D88E-F297-DE44-D8C2A118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5" y="2554665"/>
            <a:ext cx="9982239" cy="25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19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08" y="235670"/>
            <a:ext cx="10217853" cy="692870"/>
          </a:xfrm>
        </p:spPr>
        <p:txBody>
          <a:bodyPr>
            <a:normAutofit/>
          </a:bodyPr>
          <a:lstStyle/>
          <a:p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Sistema control de versiones GitHub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25CEE1-31CA-B2EE-1DEA-B10D92CBC704}"/>
              </a:ext>
            </a:extLst>
          </p:cNvPr>
          <p:cNvSpPr txBox="1"/>
          <p:nvPr/>
        </p:nvSpPr>
        <p:spPr>
          <a:xfrm>
            <a:off x="417137" y="6190351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https://github.com/juliandulceyc/CRUD-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4C148B-09D9-D927-DABF-34727631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08" y="1065948"/>
            <a:ext cx="10255431" cy="48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5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6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532" y="0"/>
            <a:ext cx="12243263" cy="2303627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6"/>
          <p:cNvSpPr/>
          <p:nvPr/>
        </p:nvSpPr>
        <p:spPr>
          <a:xfrm>
            <a:off x="0" y="1"/>
            <a:ext cx="12211731" cy="230362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1" name="Google Shape;701;p36"/>
          <p:cNvGrpSpPr/>
          <p:nvPr/>
        </p:nvGrpSpPr>
        <p:grpSpPr>
          <a:xfrm>
            <a:off x="602803" y="823147"/>
            <a:ext cx="266743" cy="528011"/>
            <a:chOff x="141693" y="266421"/>
            <a:chExt cx="287374" cy="396008"/>
          </a:xfrm>
        </p:grpSpPr>
        <p:cxnSp>
          <p:nvCxnSpPr>
            <p:cNvPr id="702" name="Google Shape;702;p3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3" name="Google Shape;703;p3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4" name="Google Shape;704;p3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5" name="Google Shape;705;p3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6" name="Google Shape;706;p3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7" name="Google Shape;707;p3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8" name="Google Shape;708;p3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9" name="Google Shape;709;p3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10" name="Google Shape;710;p3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11" name="Google Shape;711;p3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712" name="Google Shape;712;p36"/>
          <p:cNvSpPr txBox="1"/>
          <p:nvPr/>
        </p:nvSpPr>
        <p:spPr>
          <a:xfrm>
            <a:off x="1098141" y="746961"/>
            <a:ext cx="7171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Objetivos Específicos del sistema</a:t>
            </a:r>
            <a:endParaRPr dirty="0"/>
          </a:p>
        </p:txBody>
      </p:sp>
      <p:sp>
        <p:nvSpPr>
          <p:cNvPr id="713" name="Google Shape;713;p36"/>
          <p:cNvSpPr txBox="1"/>
          <p:nvPr/>
        </p:nvSpPr>
        <p:spPr>
          <a:xfrm>
            <a:off x="1027522" y="2405333"/>
            <a:ext cx="2922309" cy="230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s-MX" sz="2000" dirty="0"/>
              <a:t>Se busca registrar cada uno de los productos existentes en el supermercado para así poder actualizar sus respectivos precios y cantidades. </a:t>
            </a:r>
            <a:endParaRPr sz="2000" i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16" name="Google Shape;716;p36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E4B924-B771-A7A4-C02A-CAE8F0C671DD}"/>
              </a:ext>
            </a:extLst>
          </p:cNvPr>
          <p:cNvSpPr txBox="1"/>
          <p:nvPr/>
        </p:nvSpPr>
        <p:spPr>
          <a:xfrm>
            <a:off x="4402318" y="2516957"/>
            <a:ext cx="2479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A su vez tener un control sobre fechas de caducidad de los productos, y cantidad de estos en stock. </a:t>
            </a:r>
            <a:endParaRPr lang="es-CO" sz="2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77E21D-1A42-DBD7-965D-32F431F2E281}"/>
              </a:ext>
            </a:extLst>
          </p:cNvPr>
          <p:cNvSpPr txBox="1"/>
          <p:nvPr/>
        </p:nvSpPr>
        <p:spPr>
          <a:xfrm>
            <a:off x="7848600" y="2609850"/>
            <a:ext cx="3315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Y por consiguiente generar un análisis cuantitativo de ingresos y egresos en el supermercado para mejorar la toma de decisiones en el mismo.</a:t>
            </a:r>
            <a:endParaRPr lang="es-CO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B0F590-C267-414A-6BD0-736B25BB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990" y="4708961"/>
            <a:ext cx="1981372" cy="17984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7FC134E-D63C-1E91-FDD4-9BA0BF29C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040" y="4708961"/>
            <a:ext cx="1981371" cy="17984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AF2674-416A-7088-6B9B-B46350FEE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450" y="4708961"/>
            <a:ext cx="1762126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4733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159497"/>
          </a:xfrm>
        </p:spPr>
        <p:txBody>
          <a:bodyPr>
            <a:noAutofit/>
          </a:bodyPr>
          <a:lstStyle/>
          <a:p>
            <a:r>
              <a:rPr lang="es-CO" sz="2800" b="1" dirty="0">
                <a:solidFill>
                  <a:schemeClr val="accent2"/>
                </a:solidFill>
                <a:latin typeface="Work Sans" pitchFamily="2" charset="0"/>
              </a:rPr>
              <a:t>Construcción de la base de datos con sentencias (SQL) existencia de datos de prueba insertados, </a:t>
            </a:r>
            <a:r>
              <a:rPr lang="es-CO" sz="2800" b="1" dirty="0" err="1">
                <a:solidFill>
                  <a:schemeClr val="accent2"/>
                </a:solidFill>
                <a:latin typeface="Work Sans" pitchFamily="2" charset="0"/>
              </a:rPr>
              <a:t>joins</a:t>
            </a:r>
            <a:r>
              <a:rPr lang="es-CO" sz="2800" b="1" dirty="0">
                <a:solidFill>
                  <a:schemeClr val="accent2"/>
                </a:solidFill>
                <a:latin typeface="Work Sans" pitchFamily="2" charset="0"/>
              </a:rPr>
              <a:t>, consultas y subconsultas.</a:t>
            </a:r>
            <a:endParaRPr lang="es-CO" sz="2800" b="1" dirty="0">
              <a:latin typeface="Work Sans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768" y="1395167"/>
            <a:ext cx="3817856" cy="5227163"/>
          </a:xfrm>
        </p:spPr>
        <p:txBody>
          <a:bodyPr>
            <a:normAutofit fontScale="25000" lnSpcReduction="20000"/>
          </a:bodyPr>
          <a:lstStyle/>
          <a:p>
            <a:r>
              <a:rPr lang="es-CO" sz="5600" dirty="0"/>
              <a:t>CREATE DATABASE api;</a:t>
            </a:r>
          </a:p>
          <a:p>
            <a:r>
              <a:rPr lang="es-CO" sz="5600" dirty="0"/>
              <a:t>USE api;</a:t>
            </a:r>
          </a:p>
          <a:p>
            <a:endParaRPr lang="es-CO" sz="5600" dirty="0"/>
          </a:p>
          <a:p>
            <a:r>
              <a:rPr lang="es-CO" sz="5600" dirty="0"/>
              <a:t>CREATE TABLE Productos (</a:t>
            </a:r>
          </a:p>
          <a:p>
            <a:r>
              <a:rPr lang="es-CO" sz="5600" dirty="0"/>
              <a:t>    id INT AUTO_INCREMENT PRIMARY KEY,</a:t>
            </a:r>
          </a:p>
          <a:p>
            <a:r>
              <a:rPr lang="es-CO" sz="5600" dirty="0"/>
              <a:t>    nombre VARCHAR(100),</a:t>
            </a:r>
          </a:p>
          <a:p>
            <a:r>
              <a:rPr lang="es-CO" sz="5600" dirty="0"/>
              <a:t>    </a:t>
            </a:r>
            <a:r>
              <a:rPr lang="es-CO" sz="5600" dirty="0" err="1"/>
              <a:t>categoria</a:t>
            </a:r>
            <a:r>
              <a:rPr lang="es-CO" sz="5600" dirty="0"/>
              <a:t> VARCHAR(100),</a:t>
            </a:r>
          </a:p>
          <a:p>
            <a:r>
              <a:rPr lang="es-CO" sz="5600" dirty="0"/>
              <a:t>    precio DECIMAL(10, 2),</a:t>
            </a:r>
          </a:p>
          <a:p>
            <a:r>
              <a:rPr lang="es-CO" sz="5600" dirty="0"/>
              <a:t>    stock INT</a:t>
            </a:r>
          </a:p>
          <a:p>
            <a:r>
              <a:rPr lang="es-CO" sz="5600" dirty="0"/>
              <a:t>);</a:t>
            </a:r>
          </a:p>
          <a:p>
            <a:endParaRPr lang="es-CO" sz="5600" dirty="0"/>
          </a:p>
          <a:p>
            <a:r>
              <a:rPr lang="es-CO" sz="5600" dirty="0"/>
              <a:t>CREATE TABLE Ventas (</a:t>
            </a:r>
          </a:p>
          <a:p>
            <a:r>
              <a:rPr lang="es-CO" sz="5600" dirty="0"/>
              <a:t>    id INT AUTO_INCREMENT PRIMARY KEY,</a:t>
            </a:r>
          </a:p>
          <a:p>
            <a:r>
              <a:rPr lang="es-CO" sz="5600" dirty="0"/>
              <a:t>    </a:t>
            </a:r>
            <a:r>
              <a:rPr lang="es-CO" sz="5600" dirty="0" err="1"/>
              <a:t>producto_id</a:t>
            </a:r>
            <a:r>
              <a:rPr lang="es-CO" sz="5600" dirty="0"/>
              <a:t> INT,</a:t>
            </a:r>
          </a:p>
          <a:p>
            <a:r>
              <a:rPr lang="es-CO" sz="5600" dirty="0"/>
              <a:t>    cantidad INT,</a:t>
            </a:r>
          </a:p>
          <a:p>
            <a:r>
              <a:rPr lang="es-CO" sz="5600" dirty="0"/>
              <a:t>    fecha DATE,</a:t>
            </a:r>
          </a:p>
          <a:p>
            <a:r>
              <a:rPr lang="es-CO" sz="5600" dirty="0"/>
              <a:t>    FOREIGN KEY (</a:t>
            </a:r>
            <a:r>
              <a:rPr lang="es-CO" sz="5600" dirty="0" err="1"/>
              <a:t>producto_id</a:t>
            </a:r>
            <a:r>
              <a:rPr lang="es-CO" sz="5600" dirty="0"/>
              <a:t>) REFERENCES Productos(id)</a:t>
            </a:r>
          </a:p>
          <a:p>
            <a:r>
              <a:rPr lang="es-CO" sz="5600" dirty="0"/>
              <a:t>);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6CA64E-C994-7824-1F24-7349AE543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152" y="1419814"/>
            <a:ext cx="7826418" cy="11202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F18924A-6DA7-AE3D-A2AD-0BC9A460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152" y="2939966"/>
            <a:ext cx="7826418" cy="12802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14BAE9E-9E15-59D1-CE13-1CA4D7BBB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152" y="4620153"/>
            <a:ext cx="7826418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338606"/>
          </a:xfrm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Construcción de la base de datos con sentencias (SQL) existencia de datos de prueba insertados,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joins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, consultas y subconsultas.</a:t>
            </a:r>
            <a:endParaRPr lang="es-CO" sz="3600" b="1" dirty="0">
              <a:latin typeface="Work Sans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768" y="1734532"/>
            <a:ext cx="3817856" cy="4887798"/>
          </a:xfrm>
        </p:spPr>
        <p:txBody>
          <a:bodyPr>
            <a:normAutofit fontScale="32500" lnSpcReduction="20000"/>
          </a:bodyPr>
          <a:lstStyle/>
          <a:p>
            <a:r>
              <a:rPr lang="es-CO" sz="6200" dirty="0"/>
              <a:t>INSERT INTO Productos (nombre, </a:t>
            </a:r>
            <a:r>
              <a:rPr lang="es-CO" sz="6200" dirty="0" err="1"/>
              <a:t>categoria</a:t>
            </a:r>
            <a:r>
              <a:rPr lang="es-CO" sz="6200" dirty="0"/>
              <a:t>, precio, stock) VALUES</a:t>
            </a:r>
          </a:p>
          <a:p>
            <a:r>
              <a:rPr lang="es-CO" sz="6200" dirty="0"/>
              <a:t>('Arroz', 'Granos', 3.000, 100),</a:t>
            </a:r>
          </a:p>
          <a:p>
            <a:r>
              <a:rPr lang="es-CO" sz="6200" dirty="0"/>
              <a:t>('Leche', 'Lácteos', 3.500, 50),</a:t>
            </a:r>
          </a:p>
          <a:p>
            <a:r>
              <a:rPr lang="es-CO" sz="6200" dirty="0"/>
              <a:t>('Pan', 'Panadería', 6.000, 30);</a:t>
            </a:r>
          </a:p>
          <a:p>
            <a:endParaRPr lang="es-CO" sz="5600" dirty="0"/>
          </a:p>
          <a:p>
            <a:endParaRPr lang="es-CO" sz="5600" dirty="0"/>
          </a:p>
          <a:p>
            <a:endParaRPr lang="es-CO" sz="5600" dirty="0"/>
          </a:p>
          <a:p>
            <a:r>
              <a:rPr lang="es-CO" sz="5600" dirty="0"/>
              <a:t>INSERT INTO Ventas (</a:t>
            </a:r>
            <a:r>
              <a:rPr lang="es-CO" sz="5600" dirty="0" err="1"/>
              <a:t>producto_id</a:t>
            </a:r>
            <a:r>
              <a:rPr lang="es-CO" sz="5600" dirty="0"/>
              <a:t>, cantidad, fecha) VALUES</a:t>
            </a:r>
          </a:p>
          <a:p>
            <a:r>
              <a:rPr lang="es-CO" sz="5600" dirty="0"/>
              <a:t>(1, 10, '2024-05-18'),</a:t>
            </a:r>
          </a:p>
          <a:p>
            <a:r>
              <a:rPr lang="es-CO" sz="5600" dirty="0"/>
              <a:t>(2, 5, '2024-09-18');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874880-AEC2-A8BD-146C-7F2DFB3B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407" y="2003937"/>
            <a:ext cx="7826418" cy="14250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2F56DD-EA01-BD35-5110-3D4371D4E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407" y="4655570"/>
            <a:ext cx="7834039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4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366887"/>
          </a:xfrm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Construcción de la base de datos con sentencias (SQL) existencia de datos de prueba insertados,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joins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, consultas y subconsultas.</a:t>
            </a:r>
            <a:endParaRPr lang="es-CO" sz="3600" b="1" dirty="0">
              <a:latin typeface="Work Sans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29" y="1734532"/>
            <a:ext cx="3601039" cy="4887798"/>
          </a:xfrm>
        </p:spPr>
        <p:txBody>
          <a:bodyPr>
            <a:normAutofit/>
          </a:bodyPr>
          <a:lstStyle/>
          <a:p>
            <a:r>
              <a:rPr lang="en-US" sz="3200" dirty="0"/>
              <a:t>SELECT * FROM </a:t>
            </a:r>
            <a:r>
              <a:rPr lang="en-US" sz="3200" dirty="0" err="1"/>
              <a:t>Productos</a:t>
            </a:r>
            <a:r>
              <a:rPr lang="en-US" sz="3200" dirty="0"/>
              <a:t>;</a:t>
            </a:r>
          </a:p>
          <a:p>
            <a:endParaRPr lang="en-US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C6A2DF-73D7-7EC1-4946-4C391E23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21" y="1734532"/>
            <a:ext cx="7742591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7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357460"/>
          </a:xfrm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Construcción de la base de datos con sentencias (SQL) existencia de datos de prueba insertados,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joins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, consultas y subconsultas.</a:t>
            </a:r>
            <a:endParaRPr lang="es-CO" sz="3600" b="1" dirty="0">
              <a:latin typeface="Work Sans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29" y="1734532"/>
            <a:ext cx="3601039" cy="4887798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UPDATE </a:t>
            </a:r>
            <a:r>
              <a:rPr lang="en-US" sz="3200" dirty="0" err="1"/>
              <a:t>Productos</a:t>
            </a:r>
            <a:endParaRPr lang="en-US" sz="3200" dirty="0"/>
          </a:p>
          <a:p>
            <a:r>
              <a:rPr lang="en-US" sz="3200" dirty="0"/>
              <a:t>SET stock = 80</a:t>
            </a:r>
          </a:p>
          <a:p>
            <a:r>
              <a:rPr lang="en-US" sz="3200" dirty="0"/>
              <a:t>WHERE </a:t>
            </a:r>
            <a:r>
              <a:rPr lang="en-US" sz="3200" dirty="0" err="1"/>
              <a:t>nombre</a:t>
            </a:r>
            <a:r>
              <a:rPr lang="en-US" sz="3200" dirty="0"/>
              <a:t> = 'Arroz';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94285A-3A15-DBC2-38B1-BB1ABB4F6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44" y="2705493"/>
            <a:ext cx="7811177" cy="12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5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CBD4A-C07A-0773-BA79-DC3887DD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670"/>
            <a:ext cx="10217853" cy="1498862"/>
          </a:xfrm>
        </p:spPr>
        <p:txBody>
          <a:bodyPr>
            <a:normAutofit fontScale="90000"/>
          </a:bodyPr>
          <a:lstStyle/>
          <a:p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Construcción de la base de datos con sentencias (SQL) existencia de datos de prueba insertados, </a:t>
            </a:r>
            <a:r>
              <a:rPr lang="es-CO" sz="3600" b="1" dirty="0" err="1">
                <a:solidFill>
                  <a:schemeClr val="accent2"/>
                </a:solidFill>
                <a:latin typeface="Work Sans" pitchFamily="2" charset="0"/>
              </a:rPr>
              <a:t>joins</a:t>
            </a:r>
            <a:r>
              <a:rPr lang="es-CO" sz="3600" b="1" dirty="0">
                <a:solidFill>
                  <a:schemeClr val="accent2"/>
                </a:solidFill>
                <a:latin typeface="Work Sans" pitchFamily="2" charset="0"/>
              </a:rPr>
              <a:t>, consultas y subconsultas.</a:t>
            </a:r>
            <a:endParaRPr lang="es-CO" sz="3600" b="1" dirty="0">
              <a:latin typeface="Work Sans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2AACB-5281-7D49-02B3-8FE3F2506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29" y="1734532"/>
            <a:ext cx="3601039" cy="4887798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DELETE FROM </a:t>
            </a:r>
            <a:r>
              <a:rPr lang="en-US" sz="3200" dirty="0" err="1"/>
              <a:t>Productos</a:t>
            </a:r>
            <a:endParaRPr lang="en-US" sz="3200" dirty="0"/>
          </a:p>
          <a:p>
            <a:r>
              <a:rPr lang="en-US" sz="3200" dirty="0"/>
              <a:t>WHERE </a:t>
            </a:r>
            <a:r>
              <a:rPr lang="en-US" sz="3200" dirty="0" err="1"/>
              <a:t>nombre</a:t>
            </a:r>
            <a:r>
              <a:rPr lang="en-US" sz="3200" dirty="0"/>
              <a:t> = 'Pan';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307DF1-4248-D41D-4A15-B5038566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868" y="2765583"/>
            <a:ext cx="7818798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105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DF779E8B59A747BBB8F674FDFB406F" ma:contentTypeVersion="4" ma:contentTypeDescription="Create a new document." ma:contentTypeScope="" ma:versionID="7bc58629823852b8957c07c291cdf428">
  <xsd:schema xmlns:xsd="http://www.w3.org/2001/XMLSchema" xmlns:xs="http://www.w3.org/2001/XMLSchema" xmlns:p="http://schemas.microsoft.com/office/2006/metadata/properties" xmlns:ns2="a8344977-20b1-4527-a063-040d2d3d760d" targetNamespace="http://schemas.microsoft.com/office/2006/metadata/properties" ma:root="true" ma:fieldsID="532e1fddfa906365fe8d4537c935d996" ns2:_="">
    <xsd:import namespace="a8344977-20b1-4527-a063-040d2d3d76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44977-20b1-4527-a063-040d2d3d76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ADAAF-8BFE-4461-B80B-BE57EB4325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344977-20b1-4527-a063-040d2d3d76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C5DFDD-22C3-4A94-8CC5-CCC77508CB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1095</Words>
  <Application>Microsoft Office PowerPoint</Application>
  <PresentationFormat>Panorámica</PresentationFormat>
  <Paragraphs>149</Paragraphs>
  <Slides>32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Times New Roman</vt:lpstr>
      <vt:lpstr>Work Sans</vt:lpstr>
      <vt:lpstr>Arial</vt:lpstr>
      <vt:lpstr>Calibri</vt:lpstr>
      <vt:lpstr>Josefin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Construcción de la base de datos con sentencias (SQL) existencia de datos de prueba insertados, joins, consultas y subconsultas.</vt:lpstr>
      <vt:lpstr>Construcción de la base de datos con sentencias (SQL) existencia de datos de prueba insertados, joins, consultas y subconsultas.</vt:lpstr>
      <vt:lpstr>Construcción de la base de datos con sentencias (SQL) existencia de datos de prueba insertados, joins, consultas y subconsultas.</vt:lpstr>
      <vt:lpstr>Construcción de la base de datos con sentencias (SQL) existencia de datos de prueba insertados, joins, consultas y subconsultas.</vt:lpstr>
      <vt:lpstr>Construcción de la base de datos con sentencias (SQL) existencia de datos de prueba insertados, joins, consultas y subconsultas.</vt:lpstr>
      <vt:lpstr>Construcción de la base de datos con sentencias (SQL) existencia de datos de prueba insertados, joins, consultas y subconsultas.</vt:lpstr>
      <vt:lpstr>Construcción de la base de datos con sentencias (SQL) existencia de datos de prueba insertados, joins, consultas y subconsultas.</vt:lpstr>
      <vt:lpstr>Construcción de la base de datos con sentencias (SQL) existencia de datos de prueba insertados, joins, consultas y subconsultas.</vt:lpstr>
      <vt:lpstr>Construcción de la base de datos con sentencias (SQL) existencia de datos de prueba insertados, joins, consultas y subconsultas.</vt:lpstr>
      <vt:lpstr>Construcción de la base de datos con sentencias (SQL) existencia de datos de prueba insertados, joins, consultas y subconsultas.</vt:lpstr>
      <vt:lpstr>Construcción de la base de datos con sentencias (SQL) existencia de datos de prueba insertados, joins, consultas y subconsultas.</vt:lpstr>
      <vt:lpstr>FrontEnd en React para el componente de inicio de sesión (login)</vt:lpstr>
      <vt:lpstr>FrontEnd en React para el componente de inicio de sesión (login)</vt:lpstr>
      <vt:lpstr>FrontEnd en React para el componente de inicio de sesión (login)</vt:lpstr>
      <vt:lpstr>FrontEnd en React para el componente de inicio de sesión (login)</vt:lpstr>
      <vt:lpstr>FrontEnd en React para el componente de inicio de sesión (login)</vt:lpstr>
      <vt:lpstr>FrontEnd en React para el componente de inicio de sesión (login)</vt:lpstr>
      <vt:lpstr>Backend en PHP con operaciones CRUD.</vt:lpstr>
      <vt:lpstr>Backend en PHP con operaciones CRUD.</vt:lpstr>
      <vt:lpstr>Backend en PHP con operaciones CRUD.</vt:lpstr>
      <vt:lpstr>Backend en PHP con operaciones CRUD.</vt:lpstr>
      <vt:lpstr>Backend en PHP con operaciones CRUD.</vt:lpstr>
      <vt:lpstr>Backend en PHP con operaciones CRUD.</vt:lpstr>
      <vt:lpstr>Backend en PHP con operaciones CRUD.</vt:lpstr>
      <vt:lpstr>Backend en PHP con operaciones CRUD.</vt:lpstr>
      <vt:lpstr>Backend en PHP con operaciones CRUD.</vt:lpstr>
      <vt:lpstr>Sistema control de versiones GitHub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Brandon Javier Carvajal Jaramillo</cp:lastModifiedBy>
  <cp:revision>2</cp:revision>
  <dcterms:modified xsi:type="dcterms:W3CDTF">2024-09-20T04:11:09Z</dcterms:modified>
</cp:coreProperties>
</file>